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  <p:sldMasterId id="2147483652" r:id="rId3"/>
    <p:sldMasterId id="2147483657" r:id="rId4"/>
    <p:sldMasterId id="2147483659" r:id="rId5"/>
  </p:sldMasterIdLst>
  <p:notesMasterIdLst>
    <p:notesMasterId r:id="rId18"/>
  </p:notes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AeApsAy8ptQl15I1E6JOpUUkb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customschemas.google.com/relationships/presentationmetadata" Target="meta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1" descr="Chavín de Huantar - Historia del Perú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1"/>
          <p:cNvSpPr txBox="1"/>
          <p:nvPr/>
        </p:nvSpPr>
        <p:spPr>
          <a:xfrm>
            <a:off x="1213958" y="742733"/>
            <a:ext cx="201509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CERAMICA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182036" y="1272208"/>
            <a:ext cx="2039469" cy="1754326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Uso: ceremonial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 estribo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Monocromo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 globular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Incisa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plana</a:t>
            </a:r>
            <a:endParaRPr/>
          </a:p>
        </p:txBody>
      </p:sp>
      <p:pic>
        <p:nvPicPr>
          <p:cNvPr id="180" name="Google Shape;180;p11" descr="Cerámica Chavín - Figuras Peruanas"/>
          <p:cNvPicPr preferRelativeResize="0"/>
          <p:nvPr/>
        </p:nvPicPr>
        <p:blipFill rotWithShape="1">
          <a:blip r:embed="rId4">
            <a:alphaModFix/>
          </a:blip>
          <a:srcRect l="18491" t="4908" r="17166" b="5029"/>
          <a:stretch/>
        </p:blipFill>
        <p:spPr>
          <a:xfrm>
            <a:off x="156897" y="3186677"/>
            <a:ext cx="2064608" cy="333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 descr="Cerámica Peruana a Partir Del Wasi Del Kuntur, Del Chavin Y De La Era Del  Cupisnique Foto de archivo editorial - Imagen de agua, botella: 1137464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7499" y="1287049"/>
            <a:ext cx="2979875" cy="5237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 txBox="1"/>
          <p:nvPr/>
        </p:nvSpPr>
        <p:spPr>
          <a:xfrm>
            <a:off x="7540487" y="558066"/>
            <a:ext cx="201509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RELIGION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5479872" y="1153390"/>
            <a:ext cx="6366609" cy="646331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Dirigen los sacerdotes (elite)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 dioses se caracterizan por ser antropomorfos y zoomorfos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84" name="Google Shape;184;p11" descr="Chavín de Huántar o la exhibición del poder sacerdotal | Cultura | EL PAÍ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3368" y="1908312"/>
            <a:ext cx="6556596" cy="4770783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2" descr="▷ Cerámica de la cultura Paracas | Características y periodos ❤️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92764"/>
            <a:ext cx="12192000" cy="676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/>
          <p:nvPr/>
        </p:nvSpPr>
        <p:spPr>
          <a:xfrm>
            <a:off x="1081243" y="1283481"/>
            <a:ext cx="2117968" cy="777061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FORMATIVO SUPERIOR</a:t>
            </a:r>
            <a:endParaRPr/>
          </a:p>
        </p:txBody>
      </p:sp>
      <p:sp>
        <p:nvSpPr>
          <p:cNvPr id="191" name="Google Shape;191;p12"/>
          <p:cNvSpPr txBox="1"/>
          <p:nvPr/>
        </p:nvSpPr>
        <p:spPr>
          <a:xfrm>
            <a:off x="6296313" y="307236"/>
            <a:ext cx="2476626" cy="369332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PARACAS</a:t>
            </a:r>
            <a:endParaRPr sz="18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331305" y="2198638"/>
            <a:ext cx="3617844" cy="20313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E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eriodo final del 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Formativo Andino donde destacan las  llamadas “Culturas Puente” </a:t>
            </a:r>
            <a:r>
              <a:rPr lang="es-E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como: 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Paracas</a:t>
            </a:r>
            <a:r>
              <a:rPr lang="es-E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Vicús</a:t>
            </a:r>
            <a:r>
              <a:rPr lang="es-E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Pucará etc. 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Chavín de Huántar entra en ocaso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2" descr="▷ Resumen de la cultura Paracas para Niños | Completo ❤️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8819" y="848140"/>
            <a:ext cx="3202885" cy="539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/>
          <p:nvPr/>
        </p:nvSpPr>
        <p:spPr>
          <a:xfrm>
            <a:off x="7518479" y="807366"/>
            <a:ext cx="1924216" cy="349549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haroni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UBICACIÓN</a:t>
            </a:r>
            <a:endParaRPr sz="18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9645255" y="747043"/>
            <a:ext cx="2294949" cy="2769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Península de Paracas, 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7531373" y="1302323"/>
            <a:ext cx="1924215" cy="349549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haroni"/>
              <a:buNone/>
            </a:pPr>
            <a:r>
              <a:rPr lang="es-ES" sz="17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ORIGEN</a:t>
            </a:r>
            <a:endParaRPr sz="17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9645255" y="1136271"/>
            <a:ext cx="2414223" cy="46162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Surge de la influencia Chavín sobre las aldeas de la costa sur.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7531372" y="1942687"/>
            <a:ext cx="1924216" cy="349549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haroni"/>
              <a:buNone/>
            </a:pPr>
            <a:r>
              <a:rPr lang="es-ES" sz="17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POLÍTICA</a:t>
            </a:r>
            <a:endParaRPr sz="17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9619471" y="1701984"/>
            <a:ext cx="2440007" cy="830956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Desarrollaron un gobierno teocrático, pero en etapas más tardías destacó la casta de jefes guerreros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8689171" y="2716808"/>
            <a:ext cx="1860600" cy="3777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haroni"/>
              <a:buNone/>
            </a:pPr>
            <a:r>
              <a:rPr lang="es-ES" sz="16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CULTURA</a:t>
            </a:r>
            <a:endParaRPr sz="16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457157" y="3423101"/>
            <a:ext cx="4496299" cy="34954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PARACAS CAVERNAS - TAJAHUANA</a:t>
            </a:r>
            <a:endParaRPr sz="1800" b="0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5">
            <a:alphaModFix/>
          </a:blip>
          <a:srcRect l="12276" r="14059"/>
          <a:stretch/>
        </p:blipFill>
        <p:spPr>
          <a:xfrm>
            <a:off x="8845381" y="3883885"/>
            <a:ext cx="1360401" cy="1052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3" name="Google Shape;203;p12"/>
          <p:cNvSpPr txBox="1"/>
          <p:nvPr/>
        </p:nvSpPr>
        <p:spPr>
          <a:xfrm>
            <a:off x="8410015" y="5094053"/>
            <a:ext cx="2231135" cy="4616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Tumba en forma de copa invertida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8412943" y="5666912"/>
            <a:ext cx="2228207" cy="73862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Cerámica con influencia chavín, técnica de post-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cocción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 descr="Cultura Paracas - Historia del Perú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/>
          <p:nvPr/>
        </p:nvSpPr>
        <p:spPr>
          <a:xfrm>
            <a:off x="236058" y="715970"/>
            <a:ext cx="4309440" cy="453106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PARACAS NECRÓPOLIS - T</a:t>
            </a:r>
            <a:r>
              <a:rPr lang="es-ES" sz="18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</a:t>
            </a:r>
            <a:r>
              <a:rPr lang="es-ES" sz="18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PARÁ</a:t>
            </a:r>
            <a:endParaRPr sz="1400" b="0" i="0" u="none" strike="noStrike" cap="non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236058" y="1266730"/>
            <a:ext cx="4309440" cy="338514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Tumba </a:t>
            </a:r>
            <a:r>
              <a:rPr lang="es-E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rectangular s</a:t>
            </a:r>
            <a:r>
              <a:rPr lang="es-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 subterránea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4">
            <a:alphaModFix/>
          </a:blip>
          <a:srcRect l="8491" r="12251"/>
          <a:stretch/>
        </p:blipFill>
        <p:spPr>
          <a:xfrm>
            <a:off x="236058" y="1949119"/>
            <a:ext cx="4309440" cy="17908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514355" y="6142030"/>
            <a:ext cx="3752846" cy="584735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Tejidos de alta calidad (tokapus = diseños relacionados con la nobleza)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3" descr="Mantos Paracas: Características, materiales, descripción y má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058" y="4007342"/>
            <a:ext cx="4309440" cy="202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/>
          <p:nvPr/>
        </p:nvSpPr>
        <p:spPr>
          <a:xfrm>
            <a:off x="6239795" y="689641"/>
            <a:ext cx="4779388" cy="479435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MEDICINA: TREPANACIONES </a:t>
            </a:r>
            <a:endParaRPr sz="1400" b="0" i="0" u="none" strike="noStrike" cap="non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6239795" y="1435987"/>
            <a:ext cx="4779388" cy="923289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Intervenciones quirúrgicas para atender lesiones. Uso de la obsidiana como cuchillo de cirujano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3" descr="Cultura paracas: historia, características, ubicación, y más"/>
          <p:cNvPicPr preferRelativeResize="0"/>
          <p:nvPr/>
        </p:nvPicPr>
        <p:blipFill rotWithShape="1">
          <a:blip r:embed="rId6">
            <a:alphaModFix/>
          </a:blip>
          <a:srcRect l="13664" r="14166"/>
          <a:stretch/>
        </p:blipFill>
        <p:spPr>
          <a:xfrm>
            <a:off x="5197344" y="2576205"/>
            <a:ext cx="3651235" cy="415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9039456" y="2576205"/>
            <a:ext cx="2916485" cy="415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/>
        </p:nvSpPr>
        <p:spPr>
          <a:xfrm>
            <a:off x="6963773" y="4090941"/>
            <a:ext cx="6361042" cy="147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Tema: </a:t>
            </a: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FORMATIVO ANDINO</a:t>
            </a: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s-E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43" name="Google Shape;43;p2"/>
          <p:cNvSpPr txBox="1"/>
          <p:nvPr/>
        </p:nvSpPr>
        <p:spPr>
          <a:xfrm>
            <a:off x="6267035" y="2425207"/>
            <a:ext cx="4772025" cy="62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500"/>
              <a:buFont typeface="Calibri"/>
              <a:buNone/>
            </a:pPr>
            <a:r>
              <a:rPr lang="es-ES" sz="45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HISTORIA</a:t>
            </a:r>
            <a:endParaRPr sz="45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" descr="Sechín: conoce la cultura anterior a Chavín que marcó un hito en la  arqueología peruana | Noticias | Agencia Peruana de Noticias Andi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5" y="0"/>
            <a:ext cx="121932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/>
        </p:nvSpPr>
        <p:spPr>
          <a:xfrm>
            <a:off x="0" y="6150114"/>
            <a:ext cx="12192001" cy="707886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 04: FORMATIVO ANDINO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5" descr="Cultura chavín: descubrimiento, ubicación, organización, arquitectura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/>
          <p:nvPr/>
        </p:nvSpPr>
        <p:spPr>
          <a:xfrm>
            <a:off x="0" y="698121"/>
            <a:ext cx="12192000" cy="110417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EDAD ANTIGUA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3.500 a.C. – 476 d.C.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707277" y="3233735"/>
            <a:ext cx="6796748" cy="858857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FORMATIVO ANDINO   (PRIMER HORIZONTE)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1.800 a.C. - 100 a.C.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5" descr="Escritura cuneiforme de los sumerios - Resumen"/>
          <p:cNvPicPr preferRelativeResize="0"/>
          <p:nvPr/>
        </p:nvPicPr>
        <p:blipFill rotWithShape="1">
          <a:blip r:embed="rId4">
            <a:alphaModFix/>
          </a:blip>
          <a:srcRect l="8108" t="6794" r="9910" b="-1"/>
          <a:stretch/>
        </p:blipFill>
        <p:spPr>
          <a:xfrm>
            <a:off x="583096" y="820779"/>
            <a:ext cx="1205947" cy="92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2018" y="793215"/>
            <a:ext cx="1205947" cy="85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59027" y="1723026"/>
            <a:ext cx="1868556" cy="46166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Inicio: origen de la escritura por los sumerios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9746975" y="1747165"/>
            <a:ext cx="1736034" cy="46166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 :  caída de Roma de Occidente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5" descr="Historia de los Juegos Olímpicos: Origen, Era Antigua, Era Moderna y  Curiosidades - SobreHistoria.co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6096" y="1737827"/>
            <a:ext cx="1205948" cy="608720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69" name="Google Shape;69;p5"/>
          <p:cNvSpPr txBox="1"/>
          <p:nvPr/>
        </p:nvSpPr>
        <p:spPr>
          <a:xfrm flipH="1">
            <a:off x="5234608" y="2456425"/>
            <a:ext cx="1722783" cy="4616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Surgen las olimpiadas en Grecia 776 a.C. 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 txBox="1"/>
          <p:nvPr/>
        </p:nvSpPr>
        <p:spPr>
          <a:xfrm flipH="1">
            <a:off x="2591608" y="2456425"/>
            <a:ext cx="1953888" cy="4616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Paz de Kadesh entre Egipto y los hititas en 1279 a.C.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5" descr="Tratado de Kadesh | Esta tablilla es el tratado de Paz mas a… | Flick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9460" y="1747165"/>
            <a:ext cx="1166191" cy="599381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72" name="Google Shape;72;p5" descr="El Coliseo de Rom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04857" y="1734435"/>
            <a:ext cx="1108110" cy="612112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73" name="Google Shape;73;p5"/>
          <p:cNvSpPr txBox="1"/>
          <p:nvPr/>
        </p:nvSpPr>
        <p:spPr>
          <a:xfrm flipH="1">
            <a:off x="7702928" y="2456425"/>
            <a:ext cx="1311968" cy="4616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Coliseo romano 80 d.C.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7702412" y="3382861"/>
            <a:ext cx="204889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8105688" y="3183293"/>
            <a:ext cx="3700671" cy="1728678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s-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PREDOMINARON LOS ESTADOS TEOCRÁTICOS. 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s-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SACERDOTES FUNDAMENTARON SU PODER DEBIDO AL PRESTIGIO ALCANZADO.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s-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CONSOLIDACIÓN DEL AYLLU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s-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SURGE LA CERAÁMICA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278295" y="4232582"/>
            <a:ext cx="1364974" cy="30777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INFERIOR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3168926" y="4202191"/>
            <a:ext cx="1364974" cy="30777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MEDIO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6059557" y="4195641"/>
            <a:ext cx="1364974" cy="30777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F. SUPERIOR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5" descr="Sechín: conoce la cultura anterior a Chavín que marcó un hito en la  arqueología peruana | Noticias | Agencia Peruana de Noticias Andin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774" y="4696528"/>
            <a:ext cx="1630016" cy="1104174"/>
          </a:xfrm>
          <a:prstGeom prst="rect">
            <a:avLst/>
          </a:prstGeom>
          <a:noFill/>
          <a:ln w="38100" cap="sq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80" name="Google Shape;80;p5" descr="Cultura Chavín, Características, Civilizaciones Antiguas Peruana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9460" y="4696527"/>
            <a:ext cx="1728601" cy="1104175"/>
          </a:xfrm>
          <a:prstGeom prst="rect">
            <a:avLst/>
          </a:prstGeom>
          <a:noFill/>
          <a:ln w="38100" cap="sq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81" name="Google Shape;81;p5" descr="El arte de abrir cráneos: neurocirugía y trepanaciones durante el imperio  inca — Cuaderno de Cultura Científic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01268" y="4606467"/>
            <a:ext cx="2203588" cy="1194235"/>
          </a:xfrm>
          <a:prstGeom prst="rect">
            <a:avLst/>
          </a:prstGeom>
          <a:noFill/>
          <a:ln w="38100" cap="sq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82" name="Google Shape;82;p5"/>
          <p:cNvSpPr txBox="1"/>
          <p:nvPr/>
        </p:nvSpPr>
        <p:spPr>
          <a:xfrm>
            <a:off x="145774" y="5956871"/>
            <a:ext cx="1630016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PERIODO INICIAL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(J. ROWE)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2939459" y="5956871"/>
            <a:ext cx="4967841" cy="46166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HORIZONTE TEMPRANO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(J. ROWE)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6" descr="Cultura Chavín - Historia del Perú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/>
          <p:nvPr/>
        </p:nvSpPr>
        <p:spPr>
          <a:xfrm>
            <a:off x="3699735" y="2946564"/>
            <a:ext cx="4140496" cy="858857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TEORIAS SOBRE EL ORIGEN DE LAS ALTAS CULTURAS PERUANAS</a:t>
            </a:r>
            <a:endParaRPr/>
          </a:p>
        </p:txBody>
      </p:sp>
      <p:pic>
        <p:nvPicPr>
          <p:cNvPr id="90" name="Google Shape;90;p6" descr="Biografia de Max Uh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9567" y="424072"/>
            <a:ext cx="1760417" cy="1879571"/>
          </a:xfrm>
          <a:prstGeom prst="rect">
            <a:avLst/>
          </a:prstGeom>
          <a:noFill/>
          <a:ln w="38100" cap="sq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91" name="Google Shape;91;p6"/>
          <p:cNvSpPr txBox="1"/>
          <p:nvPr/>
        </p:nvSpPr>
        <p:spPr>
          <a:xfrm>
            <a:off x="4009565" y="2409660"/>
            <a:ext cx="1760418" cy="43088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UHLE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INMIGRACIONISTA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6" descr="Max Uh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4065" y="424072"/>
            <a:ext cx="1760419" cy="2416475"/>
          </a:xfrm>
          <a:prstGeom prst="rect">
            <a:avLst/>
          </a:prstGeom>
          <a:noFill/>
          <a:ln w="38100" cap="sq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93" name="Google Shape;93;p6" descr="INFOARTES – [HOMENAJE]: 137 ANIVERSARIO POR EL NATALICIO DE JULIO C. TELLO.  MARTES 11 DE ABRIL, INGRESO LIBRE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09" y="2721276"/>
            <a:ext cx="1592102" cy="1625437"/>
          </a:xfrm>
          <a:prstGeom prst="rect">
            <a:avLst/>
          </a:prstGeom>
          <a:noFill/>
          <a:ln w="381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94" name="Google Shape;94;p6"/>
          <p:cNvSpPr txBox="1"/>
          <p:nvPr/>
        </p:nvSpPr>
        <p:spPr>
          <a:xfrm>
            <a:off x="60952" y="4494885"/>
            <a:ext cx="1592103" cy="430887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JULIO CESAR TELLO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AUTOCTONISTA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6" descr="Organizador gráfico teorías cultura andina by Ambar U on Prezi Desig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77610" y="2721276"/>
            <a:ext cx="1327496" cy="2168244"/>
          </a:xfrm>
          <a:prstGeom prst="rect">
            <a:avLst/>
          </a:prstGeom>
          <a:noFill/>
          <a:ln w="381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96" name="Google Shape;96;p6" descr="Kauffmann, estudioso del Perú | LIMA | EL COMERCIO PERÚ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99735" y="3945112"/>
            <a:ext cx="1477617" cy="2058123"/>
          </a:xfrm>
          <a:prstGeom prst="rect">
            <a:avLst/>
          </a:prstGeom>
          <a:noFill/>
          <a:ln w="38100" cap="sq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97" name="Google Shape;97;p6"/>
          <p:cNvSpPr txBox="1"/>
          <p:nvPr/>
        </p:nvSpPr>
        <p:spPr>
          <a:xfrm>
            <a:off x="3625198" y="6125637"/>
            <a:ext cx="1601721" cy="430887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FEDERICO KAUFFMANN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ALOCTONISTA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6" descr="Teorías del origen de la Cultura Peruana - Historia del Perú"/>
          <p:cNvPicPr preferRelativeResize="0"/>
          <p:nvPr/>
        </p:nvPicPr>
        <p:blipFill rotWithShape="1">
          <a:blip r:embed="rId9">
            <a:alphaModFix/>
          </a:blip>
          <a:srcRect l="4022" t="4774"/>
          <a:stretch/>
        </p:blipFill>
        <p:spPr>
          <a:xfrm>
            <a:off x="5393634" y="3953436"/>
            <a:ext cx="2300849" cy="2603088"/>
          </a:xfrm>
          <a:prstGeom prst="rect">
            <a:avLst/>
          </a:prstGeom>
          <a:noFill/>
          <a:ln w="38100" cap="sq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99" name="Google Shape;99;p6" descr="Identidad Nacional desde la mirada de Luis Guillermo Lumbreras | iwanalim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3787" y="2721276"/>
            <a:ext cx="1477616" cy="1625437"/>
          </a:xfrm>
          <a:prstGeom prst="rect">
            <a:avLst/>
          </a:prstGeom>
          <a:noFill/>
          <a:ln w="38100" cap="sq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00" name="Google Shape;100;p6"/>
          <p:cNvSpPr txBox="1"/>
          <p:nvPr/>
        </p:nvSpPr>
        <p:spPr>
          <a:xfrm>
            <a:off x="8049718" y="4486241"/>
            <a:ext cx="1703881" cy="430887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LUIS LUMBRERAS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HOLOGENISMO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6" descr="TEORIAS SOBRE LA ALTA CULTURA PERUANA"/>
          <p:cNvPicPr preferRelativeResize="0"/>
          <p:nvPr/>
        </p:nvPicPr>
        <p:blipFill rotWithShape="1">
          <a:blip r:embed="rId11">
            <a:alphaModFix/>
          </a:blip>
          <a:srcRect l="58976" t="47748" r="7694" b="4728"/>
          <a:stretch/>
        </p:blipFill>
        <p:spPr>
          <a:xfrm>
            <a:off x="9886911" y="2721276"/>
            <a:ext cx="2025430" cy="2168244"/>
          </a:xfrm>
          <a:prstGeom prst="rect">
            <a:avLst/>
          </a:prstGeom>
          <a:noFill/>
          <a:ln w="38100" cap="sq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7" descr="CULTURA CUPISNIQUE O PACASMAYO - Mind Map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12889" y="-2865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/>
          <p:nvPr/>
        </p:nvSpPr>
        <p:spPr>
          <a:xfrm>
            <a:off x="810764" y="1758320"/>
            <a:ext cx="2117968" cy="777061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FORMATIVO INFERIOR</a:t>
            </a:r>
            <a:endParaRPr/>
          </a:p>
        </p:txBody>
      </p:sp>
      <p:pic>
        <p:nvPicPr>
          <p:cNvPr id="108" name="Google Shape;108;p7" descr="Resultado de imagen de MAPA DEL PERU"/>
          <p:cNvPicPr preferRelativeResize="0"/>
          <p:nvPr/>
        </p:nvPicPr>
        <p:blipFill rotWithShape="1">
          <a:blip r:embed="rId4">
            <a:alphaModFix/>
          </a:blip>
          <a:srcRect l="10967" t="1367" r="7545" b="2890"/>
          <a:stretch/>
        </p:blipFill>
        <p:spPr>
          <a:xfrm>
            <a:off x="3434915" y="1133825"/>
            <a:ext cx="2981676" cy="4386470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09" name="Google Shape;109;p7"/>
          <p:cNvSpPr txBox="1"/>
          <p:nvPr/>
        </p:nvSpPr>
        <p:spPr>
          <a:xfrm>
            <a:off x="251632" y="2736523"/>
            <a:ext cx="2997692" cy="1384954"/>
          </a:xfrm>
          <a:prstGeom prst="rect">
            <a:avLst/>
          </a:prstGeom>
          <a:solidFill>
            <a:srgbClr val="D9FFE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Época de estados teocráticos locales autónomos.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Destaca la litoescultura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Presencia de cerámica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Primeras expresiones de orfebrería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434915" y="3240131"/>
            <a:ext cx="902070" cy="377738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SECHÍN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(ANCASH)</a:t>
            </a:r>
            <a:endParaRPr sz="11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3985441" y="2146850"/>
            <a:ext cx="1368438" cy="377738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KUNTURWASI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(</a:t>
            </a: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CAJAMARCA</a:t>
            </a: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)</a:t>
            </a:r>
            <a:endParaRPr sz="11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3985441" y="2693490"/>
            <a:ext cx="1368438" cy="377738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CUPISNIQUE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(</a:t>
            </a: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LA LIBERTAD</a:t>
            </a: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)</a:t>
            </a:r>
            <a:endParaRPr sz="11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4522576" y="3123405"/>
            <a:ext cx="1368438" cy="553889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KOTOSH - WAIRAJIRCA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(</a:t>
            </a: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HUANUCO</a:t>
            </a: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)</a:t>
            </a:r>
            <a:endParaRPr sz="11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3451691" y="3833572"/>
            <a:ext cx="1020977" cy="377738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GARAGAY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haroni"/>
              <a:buNone/>
            </a:pP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(</a:t>
            </a:r>
            <a:r>
              <a:rPr lang="es-ES" sz="11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LIMA</a:t>
            </a:r>
            <a:r>
              <a:rPr lang="es-ES" sz="1100" b="1" i="0" u="none" strike="noStrike" cap="non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)</a:t>
            </a:r>
            <a:endParaRPr sz="1100" b="1" i="0" u="none" strike="noStrike" cap="non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115" name="Google Shape;115;p7" descr="Centro Ceremonial Kuntur Wasi (Casa del Cóndor) | Arqueología del Perú"/>
          <p:cNvPicPr preferRelativeResize="0"/>
          <p:nvPr/>
        </p:nvPicPr>
        <p:blipFill rotWithShape="1">
          <a:blip r:embed="rId5">
            <a:alphaModFix/>
          </a:blip>
          <a:srcRect l="12855" t="16347" r="12336" b="14798"/>
          <a:stretch/>
        </p:blipFill>
        <p:spPr>
          <a:xfrm>
            <a:off x="8155465" y="305668"/>
            <a:ext cx="2199861" cy="1172053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16" name="Google Shape;116;p7"/>
          <p:cNvSpPr txBox="1"/>
          <p:nvPr/>
        </p:nvSpPr>
        <p:spPr>
          <a:xfrm>
            <a:off x="8108704" y="1622324"/>
            <a:ext cx="2293385" cy="307777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KUNTURWASI - ORFEBRERÍA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7" descr="CULTURA CUPISNIQUE O PACASMAYO - Mind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8852" y="2146850"/>
            <a:ext cx="2436629" cy="1423137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18" name="Google Shape;118;p7"/>
          <p:cNvSpPr txBox="1"/>
          <p:nvPr/>
        </p:nvSpPr>
        <p:spPr>
          <a:xfrm>
            <a:off x="6718853" y="3679683"/>
            <a:ext cx="2436629" cy="307777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CUPISNIQUE - ARQUITECTURA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7" descr="Las cuatro manos de Kotosh"/>
          <p:cNvPicPr preferRelativeResize="0"/>
          <p:nvPr/>
        </p:nvPicPr>
        <p:blipFill rotWithShape="1">
          <a:blip r:embed="rId6">
            <a:alphaModFix/>
          </a:blip>
          <a:srcRect l="26003" t="7117" r="21467" b="7116"/>
          <a:stretch/>
        </p:blipFill>
        <p:spPr>
          <a:xfrm>
            <a:off x="9457742" y="2146850"/>
            <a:ext cx="2482625" cy="1423137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0" name="Google Shape;120;p7"/>
          <p:cNvSpPr txBox="1"/>
          <p:nvPr/>
        </p:nvSpPr>
        <p:spPr>
          <a:xfrm>
            <a:off x="9809795" y="3699866"/>
            <a:ext cx="1732526" cy="307777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KOTOSH - CERAMICA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7" descr="GARAGAY (Templo en &quot;U&quot;) 3D - Arquitectura Peruana - YouTub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8853" y="4231631"/>
            <a:ext cx="2584174" cy="1175826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2" name="Google Shape;122;p7"/>
          <p:cNvSpPr txBox="1"/>
          <p:nvPr/>
        </p:nvSpPr>
        <p:spPr>
          <a:xfrm>
            <a:off x="6894801" y="5491350"/>
            <a:ext cx="2232278" cy="307777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GARAGAY - ARQUITECTURA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7" descr="SECHIN: La cultura anterior a Chavín que marcó un hito en la arqueología  peruana | Viajes CrossoverPeru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57742" y="4211311"/>
            <a:ext cx="2482625" cy="1196146"/>
          </a:xfrm>
          <a:prstGeom prst="rect">
            <a:avLst/>
          </a:prstGeom>
          <a:noFill/>
          <a:ln w="38100" cap="sq" cmpd="sng">
            <a:solidFill>
              <a:srgbClr val="83010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4" name="Google Shape;124;p7"/>
          <p:cNvSpPr txBox="1"/>
          <p:nvPr/>
        </p:nvSpPr>
        <p:spPr>
          <a:xfrm>
            <a:off x="9493724" y="5491349"/>
            <a:ext cx="2232278" cy="307777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SECHIN - LITOESCULTURA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8" descr="🇵🇪🔴 LOS SACERDOTES DE CHAVÍN... - Revista Digital Andes Perú | Facebook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 descr="Pizar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0189" y="357912"/>
            <a:ext cx="7322402" cy="61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 descr="mapa de doodle de perú con estados 2549184 Vector en Vecteezy"/>
          <p:cNvPicPr preferRelativeResize="0"/>
          <p:nvPr/>
        </p:nvPicPr>
        <p:blipFill rotWithShape="1">
          <a:blip r:embed="rId5">
            <a:alphaModFix/>
          </a:blip>
          <a:srcRect l="21751" t="8777" r="19891" b="8517"/>
          <a:stretch/>
        </p:blipFill>
        <p:spPr>
          <a:xfrm>
            <a:off x="1888434" y="755374"/>
            <a:ext cx="2719357" cy="5526156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32" name="Google Shape;132;p8"/>
          <p:cNvSpPr/>
          <p:nvPr/>
        </p:nvSpPr>
        <p:spPr>
          <a:xfrm>
            <a:off x="95144" y="2991818"/>
            <a:ext cx="1654142" cy="777061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FORMATIVO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MEDIO</a:t>
            </a:r>
            <a:endParaRPr/>
          </a:p>
        </p:txBody>
      </p:sp>
      <p:pic>
        <p:nvPicPr>
          <p:cNvPr id="133" name="Google Shape;133;p8" descr="Chavín de Huantar - Historia del Perú"/>
          <p:cNvPicPr preferRelativeResize="0"/>
          <p:nvPr/>
        </p:nvPicPr>
        <p:blipFill rotWithShape="1">
          <a:blip r:embed="rId6">
            <a:alphaModFix/>
          </a:blip>
          <a:srcRect t="4489" r="50000"/>
          <a:stretch/>
        </p:blipFill>
        <p:spPr>
          <a:xfrm>
            <a:off x="2633743" y="2817477"/>
            <a:ext cx="804321" cy="700975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34" name="Google Shape;134;p8"/>
          <p:cNvSpPr txBox="1"/>
          <p:nvPr/>
        </p:nvSpPr>
        <p:spPr>
          <a:xfrm>
            <a:off x="6548105" y="824070"/>
            <a:ext cx="4343504" cy="307777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CHAVIN DE HUANTAR</a:t>
            </a:r>
            <a:endParaRPr sz="14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5" name="Google Shape;135;p8"/>
          <p:cNvCxnSpPr/>
          <p:nvPr/>
        </p:nvCxnSpPr>
        <p:spPr>
          <a:xfrm rot="10800000" flipH="1">
            <a:off x="3464100" y="1334232"/>
            <a:ext cx="3018833" cy="165758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" name="Google Shape;136;p8"/>
          <p:cNvSpPr txBox="1"/>
          <p:nvPr/>
        </p:nvSpPr>
        <p:spPr>
          <a:xfrm>
            <a:off x="5471926" y="1903030"/>
            <a:ext cx="6030961" cy="18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Primer horizonte (centro de influencia cultural)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Primera síntesis cultural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Considerado por Julio Cesar Tello como la cultura matriz.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Tello postulo el origen de Chavín desde la selva (tribus arawacs) debido a la presencia de plantas y gráficos de animales propias del entorno selvático como jaguares y serpientes.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Rafael Larco Hoyle planteo el origen de Chavín en la costa. Tomando a la Cultura Cupisnique ubicada en La Libertad como el lugar de origen. Para ello se baso en la cerámica.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534384" y="1164366"/>
            <a:ext cx="4344537" cy="738664"/>
          </a:xfrm>
          <a:prstGeom prst="rect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Ubicación: distrito de Chavín de Huántar</a:t>
            </a:r>
            <a:r>
              <a:rPr lang="es-ES" sz="1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s-E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provincia de Huari</a:t>
            </a:r>
            <a:r>
              <a:rPr lang="es-ES" sz="1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s-E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 de Áncash</a:t>
            </a:r>
            <a:r>
              <a:rPr lang="es-ES" sz="1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las confluencias de los ríos Mosna y Huachecsa.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8" descr="Julio César Tello - Wikipedia, la enciclopedia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4808" y="4894848"/>
            <a:ext cx="1840965" cy="1071816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39" name="Google Shape;139;p8" descr="Rafael Larco Hoyle – Museo Larc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88291" y="4991638"/>
            <a:ext cx="1795406" cy="1154017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40" name="Google Shape;140;p8"/>
          <p:cNvSpPr txBox="1"/>
          <p:nvPr/>
        </p:nvSpPr>
        <p:spPr>
          <a:xfrm>
            <a:off x="6612072" y="6096864"/>
            <a:ext cx="78560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TELLO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9428452" y="6145658"/>
            <a:ext cx="88999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LARCO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 descr="Templo De Chavin De Huantar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/>
        </p:nvSpPr>
        <p:spPr>
          <a:xfrm>
            <a:off x="4227446" y="46365"/>
            <a:ext cx="3618332" cy="369332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CHAVIN: APORTES CULTURALES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2503899" y="601008"/>
            <a:ext cx="201509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ARQUITECTURA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567745" y="705447"/>
            <a:ext cx="4320207" cy="95410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arquitectura interna se refiere a galerías, pasillos, habitaciones, escaleras, conductos de ventilación y canales de drenaje. La arquitectura externa se refiere a plazas, montículos de plataforma y terrazas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567745" y="1761005"/>
            <a:ext cx="4320207" cy="95410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construcciones hechas a base de piedra muestran sus connotaciones religiosas ideológicas, el simbolismo, significado del ritual y el uso ceremonial, así como la función de espacios y áreas arquitectónicas en particular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2126217" y="6395701"/>
            <a:ext cx="2770456" cy="307777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TEMPLO DE CHAVIN DE HUANTAR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9" descr="Chavín de Huántar: el enigmático templo de los Andes peruan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9471" y="2816563"/>
            <a:ext cx="4478481" cy="322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 descr="Chavín de Huánt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049" y="1155651"/>
            <a:ext cx="6653342" cy="510134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0" descr="Peru, Chavin. Chavin de Huantar, a World Heritage Site, in the Huaylas  Valley, is the oldest major culture in Peru. foto de Stock | Adobe Stock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 txBox="1"/>
          <p:nvPr/>
        </p:nvSpPr>
        <p:spPr>
          <a:xfrm>
            <a:off x="277534" y="727756"/>
            <a:ext cx="201509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LITOESCULTURA 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"/>
          <p:cNvSpPr txBox="1"/>
          <p:nvPr/>
        </p:nvSpPr>
        <p:spPr>
          <a:xfrm>
            <a:off x="277534" y="1258022"/>
            <a:ext cx="5593179" cy="73866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litoescultura Chavín se caracterizó por el arte lítico de monolitos y figuras enormes, inspiradas en los diferentes dioses mitológicos con aspectos zoomorfos de jaguares, cóndores y serpientes.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534" y="2157620"/>
            <a:ext cx="5593179" cy="412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1399822" y="6354417"/>
            <a:ext cx="3103293" cy="369332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PORTAL DE LAS FALCÓNIDAS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8493" y="291549"/>
            <a:ext cx="1416084" cy="3021494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64" name="Google Shape;164;p10" descr="Arte Chavin Descripción: El Obelisco Tello es una escultura de piedra que  mide 2.52 m. Esta obra es tan compleja y pre… | Ancient, Latin american,  Ancient history"/>
          <p:cNvPicPr preferRelativeResize="0"/>
          <p:nvPr/>
        </p:nvPicPr>
        <p:blipFill rotWithShape="1">
          <a:blip r:embed="rId6">
            <a:alphaModFix/>
          </a:blip>
          <a:srcRect r="10151"/>
          <a:stretch/>
        </p:blipFill>
        <p:spPr>
          <a:xfrm>
            <a:off x="6125888" y="291548"/>
            <a:ext cx="2175916" cy="606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 descr="INSTITUTO DE LOS ANDES — CULTURA CHAVÍN - LA ESTELA RAIMONDI Las estelas,..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9462" y="291548"/>
            <a:ext cx="1630016" cy="3021494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66" name="Google Shape;166;p10" descr="Pin en CHAVIN - P. FORMATIV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6979" y="4029256"/>
            <a:ext cx="1537253" cy="2325161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7" name="Google Shape;167;p10"/>
          <p:cNvSpPr txBox="1"/>
          <p:nvPr/>
        </p:nvSpPr>
        <p:spPr>
          <a:xfrm>
            <a:off x="8488836" y="3429000"/>
            <a:ext cx="1455398" cy="292388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Lanzón monolítico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0584050" y="3429000"/>
            <a:ext cx="1334917" cy="292388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Estela Raimondi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 txBox="1"/>
          <p:nvPr/>
        </p:nvSpPr>
        <p:spPr>
          <a:xfrm>
            <a:off x="8508493" y="6431361"/>
            <a:ext cx="1431152" cy="292388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Estela  de </a:t>
            </a:r>
            <a:r>
              <a:rPr lang="es-ES" sz="13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Yauya</a:t>
            </a:r>
            <a:endParaRPr sz="1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0" descr="Las Cabezas Clavas | Culturas del Perú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84450" y="4029256"/>
            <a:ext cx="1630016" cy="1592419"/>
          </a:xfrm>
          <a:prstGeom prst="rect">
            <a:avLst/>
          </a:prstGeom>
          <a:noFill/>
          <a:ln w="38100" cap="sq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71" name="Google Shape;171;p10"/>
          <p:cNvSpPr txBox="1"/>
          <p:nvPr/>
        </p:nvSpPr>
        <p:spPr>
          <a:xfrm>
            <a:off x="10584050" y="5637155"/>
            <a:ext cx="1178016" cy="292388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cabeza clava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 txBox="1"/>
          <p:nvPr/>
        </p:nvSpPr>
        <p:spPr>
          <a:xfrm>
            <a:off x="6459211" y="6337852"/>
            <a:ext cx="1430846" cy="292388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Obelisco de Tello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rs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ulo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ulo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itulo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628</Words>
  <Application>Microsoft Office PowerPoint</Application>
  <PresentationFormat>Panorámica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Aharoni</vt:lpstr>
      <vt:lpstr>Arial</vt:lpstr>
      <vt:lpstr>Calibri</vt:lpstr>
      <vt:lpstr>Comic Sans MS</vt:lpstr>
      <vt:lpstr>Noto Sans Symbols</vt:lpstr>
      <vt:lpstr>Curso</vt:lpstr>
      <vt:lpstr>titulos</vt:lpstr>
      <vt:lpstr>1_titulos</vt:lpstr>
      <vt:lpstr>3_titulos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HILDA MARGOT CUADRA TARRILLO</dc:creator>
  <cp:lastModifiedBy>ICH</cp:lastModifiedBy>
  <cp:revision>2</cp:revision>
  <dcterms:created xsi:type="dcterms:W3CDTF">2022-06-24T20:58:48Z</dcterms:created>
  <dcterms:modified xsi:type="dcterms:W3CDTF">2024-09-14T16:10:43Z</dcterms:modified>
</cp:coreProperties>
</file>